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1" r:id="rId6"/>
    <p:sldId id="276" r:id="rId7"/>
    <p:sldId id="289" r:id="rId8"/>
    <p:sldId id="283" r:id="rId9"/>
    <p:sldId id="284" r:id="rId10"/>
    <p:sldId id="280" r:id="rId11"/>
    <p:sldId id="281" r:id="rId12"/>
    <p:sldId id="277" r:id="rId13"/>
    <p:sldId id="278" r:id="rId14"/>
    <p:sldId id="288" r:id="rId15"/>
    <p:sldId id="285" r:id="rId16"/>
    <p:sldId id="287" r:id="rId17"/>
    <p:sldId id="279" r:id="rId18"/>
    <p:sldId id="275" r:id="rId19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6715" autoAdjust="0"/>
  </p:normalViewPr>
  <p:slideViewPr>
    <p:cSldViewPr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FBE396-C4C2-4E7A-8B96-C91258A001AC}" type="datetimeFigureOut">
              <a:rPr lang="et-EE"/>
              <a:pPr>
                <a:defRPr/>
              </a:pPr>
              <a:t>09.11.2017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2CE5D4-951B-47D5-821C-DCF9C4F08EC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002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90F988-D586-47A7-B2F8-92FABC239D92}" type="datetimeFigureOut">
              <a:rPr lang="et-EE"/>
              <a:pPr>
                <a:defRPr/>
              </a:pPr>
              <a:t>09.11.2017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/>
              <a:t>Muutke teksti laade</a:t>
            </a:r>
          </a:p>
          <a:p>
            <a:pPr lvl="1"/>
            <a:r>
              <a:rPr lang="et-EE" noProof="0"/>
              <a:t>Teine tase</a:t>
            </a:r>
          </a:p>
          <a:p>
            <a:pPr lvl="2"/>
            <a:r>
              <a:rPr lang="et-EE" noProof="0"/>
              <a:t>Kolmas tase</a:t>
            </a:r>
          </a:p>
          <a:p>
            <a:pPr lvl="3"/>
            <a:r>
              <a:rPr lang="et-EE" noProof="0"/>
              <a:t>Neljas tase</a:t>
            </a:r>
          </a:p>
          <a:p>
            <a:pPr lvl="4"/>
            <a:r>
              <a:rPr lang="et-EE" noProof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5709EE-F037-45C7-8622-15EB0A39816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77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2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58606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3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13990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E0875-29F8-49F1-997A-CBCDA799161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3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5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359954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7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207721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9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106006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10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326775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065B4-398B-4FF1-8311-BEE8E770B2E1}" type="slidenum">
              <a:rPr lang="et-EE" altLang="et-EE" sz="1200" smtClean="0"/>
              <a:pPr/>
              <a:t>14</a:t>
            </a:fld>
            <a:endParaRPr lang="et-EE" altLang="et-EE" sz="1200"/>
          </a:p>
        </p:txBody>
      </p:sp>
    </p:spTree>
    <p:extLst>
      <p:ext uri="{BB962C8B-B14F-4D97-AF65-F5344CB8AC3E}">
        <p14:creationId xmlns:p14="http://schemas.microsoft.com/office/powerpoint/2010/main" val="344849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6712-4364-42DD-AE40-362227D46F2F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25495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A2AF-EF9B-4EC4-B6BB-06083000853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4871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6D46-13D5-4D41-B794-8009F4BF5E05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70324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itel ja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/>
              <a:t>Klõpsake tiitlilaadi muutmiseks</a:t>
            </a:r>
            <a:endParaRPr lang="en-US"/>
          </a:p>
        </p:txBody>
      </p:sp>
      <p:sp>
        <p:nvSpPr>
          <p:cNvPr id="3" name="Tabeli kohatäid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t-EE" noProof="0"/>
              <a:t>Tabeli lisamiseks klõpsake ikooni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9C2D-431A-451B-A64A-DE0F268EAB03}" type="datetime1">
              <a:rPr lang="en-GB"/>
              <a:pPr>
                <a:defRPr/>
              </a:pPr>
              <a:t>09/11/2017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Phare koostööseminar - Prokuratuur uurimisjuhina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09937-0673-4C52-8BED-88BF02966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13203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CFD9-30A2-48D3-9B4C-7A82CB5559A1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5173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8CF9-6F85-4E50-99F0-EF822669BFE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43310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7FE4C-C03E-4BF9-B9D5-470E29DD0EE1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10171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57F3-3FA5-4F6A-80D6-4202D0FC4E7C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86950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DD767-F2EE-4215-9F95-C4BCC8FF77D5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8648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9131-8F60-484E-A8E1-F4229269BCC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538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021A-00AC-4EE2-B73F-EA66B31368C4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96440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DDA5C-0CA9-46DE-9AFB-184102F9E549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71419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Master text styles</a:t>
            </a:r>
          </a:p>
          <a:p>
            <a:pPr lvl="1"/>
            <a:r>
              <a:rPr lang="en-GB" altLang="et-EE"/>
              <a:t>Second level</a:t>
            </a:r>
          </a:p>
          <a:p>
            <a:pPr lvl="2"/>
            <a:r>
              <a:rPr lang="en-GB" altLang="et-EE"/>
              <a:t>Third level</a:t>
            </a:r>
          </a:p>
          <a:p>
            <a:pPr lvl="3"/>
            <a:r>
              <a:rPr lang="en-GB" altLang="et-EE"/>
              <a:t>Fourth level</a:t>
            </a:r>
          </a:p>
          <a:p>
            <a:pPr lvl="4"/>
            <a:r>
              <a:rPr lang="en-GB" altLang="et-E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0771E1-733D-40D9-BEE8-13D34E5C376D}" type="slidenum">
              <a:rPr lang="en-GB" altLang="et-EE"/>
              <a:pPr>
                <a:defRPr/>
              </a:pPr>
              <a:t>‹#›</a:t>
            </a:fld>
            <a:endParaRPr lang="en-GB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kuratuur.ee/et/prokuratuuri-aastaraamat-20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hiseadus.ee/" TargetMode="External"/><Relationship Id="rId4" Type="http://schemas.openxmlformats.org/officeDocument/2006/relationships/hyperlink" Target="https://sisu.ut.ee/oigusealused/avaleh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u kohatäide 4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543897"/>
          </a:xfrm>
        </p:spPr>
        <p:txBody>
          <a:bodyPr/>
          <a:lstStyle/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r>
              <a:rPr lang="et-EE" altLang="et-EE" sz="2800" b="1" dirty="0"/>
              <a:t>				</a:t>
            </a:r>
            <a:r>
              <a:rPr lang="et-EE" altLang="et-EE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100 AASTAT</a:t>
            </a:r>
          </a:p>
          <a:p>
            <a:pPr marL="0" indent="0">
              <a:buFontTx/>
              <a:buNone/>
            </a:pPr>
            <a:endParaRPr lang="et-EE" altLang="et-EE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et-EE" altLang="et-EE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		</a:t>
            </a:r>
            <a:r>
              <a:rPr lang="et-EE" altLang="et-EE" sz="2800" b="1" dirty="0"/>
              <a:t>INIMESTE KAITSEL</a:t>
            </a:r>
          </a:p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endParaRPr lang="et-EE" altLang="et-EE" sz="2800" b="1" dirty="0"/>
          </a:p>
          <a:p>
            <a:pPr marL="0" indent="0">
              <a:buFontTx/>
              <a:buNone/>
            </a:pPr>
            <a:r>
              <a:rPr lang="et-EE" altLang="et-EE" sz="2800" b="1" dirty="0"/>
              <a:t>		9.november 2017 Pärnu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i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t-EE" altLang="et-EE" sz="3600" b="1" dirty="0"/>
              <a:t>PROKURÖR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124745"/>
            <a:ext cx="7772400" cy="57332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 dirty="0"/>
              <a:t> </a:t>
            </a:r>
          </a:p>
          <a:p>
            <a:pPr>
              <a:buFontTx/>
              <a:buChar char="-"/>
              <a:defRPr/>
            </a:pPr>
            <a:r>
              <a:rPr lang="et-EE" sz="2800" dirty="0"/>
              <a:t>KOHTUEELSE UURIMISE JUHT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dirty="0"/>
              <a:t>Sündmuskohal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dirty="0"/>
              <a:t>Jälitustegevuses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dirty="0"/>
              <a:t>Tõendite kogumisel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dirty="0" err="1"/>
              <a:t>Ennetaja</a:t>
            </a:r>
            <a:r>
              <a:rPr lang="et-EE" sz="2800" dirty="0"/>
              <a:t> ja abistaja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>
              <a:buFontTx/>
              <a:buChar char="-"/>
              <a:defRPr/>
            </a:pPr>
            <a:r>
              <a:rPr lang="et-EE" sz="2800" dirty="0"/>
              <a:t>RIIKLIKU SÜÜDISTUSE ESINDAJA</a:t>
            </a:r>
          </a:p>
          <a:p>
            <a:pPr>
              <a:defRPr/>
            </a:pPr>
            <a:r>
              <a:rPr lang="et-EE" sz="2800" dirty="0"/>
              <a:t>Kohtus tõendite esindajana</a:t>
            </a:r>
          </a:p>
          <a:p>
            <a:pPr>
              <a:defRPr/>
            </a:pPr>
            <a:r>
              <a:rPr lang="et-EE" sz="2800" dirty="0"/>
              <a:t>Kõnepidajana</a:t>
            </a:r>
          </a:p>
          <a:p>
            <a:pPr>
              <a:defRPr/>
            </a:pPr>
            <a:r>
              <a:rPr lang="et-EE" sz="2800" dirty="0"/>
              <a:t>Edasikaebajana</a:t>
            </a:r>
          </a:p>
        </p:txBody>
      </p:sp>
    </p:spTree>
    <p:extLst>
      <p:ext uri="{BB962C8B-B14F-4D97-AF65-F5344CB8AC3E}">
        <p14:creationId xmlns:p14="http://schemas.microsoft.com/office/powerpoint/2010/main" val="209161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381000"/>
            <a:ext cx="8784468" cy="58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845801"/>
            <a:ext cx="8777748" cy="49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2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2980"/>
            <a:ext cx="73152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i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t-EE" altLang="et-EE" sz="3600" b="1" dirty="0"/>
              <a:t>KUI ON HUVI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124745"/>
            <a:ext cx="7772400" cy="57332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 dirty="0"/>
              <a:t> 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dirty="0">
                <a:hlinkClick r:id="rId3"/>
              </a:rPr>
              <a:t>http://www.prokuratuur.ee/et/prokuratuuri-aastaraamat-2016</a:t>
            </a: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dirty="0">
                <a:hlinkClick r:id="rId4"/>
              </a:rPr>
              <a:t>https://sisu.ut.ee/oigusealused/avaleht</a:t>
            </a: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dirty="0">
                <a:hlinkClick r:id="rId5"/>
              </a:rPr>
              <a:t>http://pohiseadus.ee/</a:t>
            </a: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3712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ealkiri 1"/>
          <p:cNvSpPr>
            <a:spLocks noGrp="1"/>
          </p:cNvSpPr>
          <p:nvPr>
            <p:ph type="title"/>
          </p:nvPr>
        </p:nvSpPr>
        <p:spPr>
          <a:xfrm>
            <a:off x="623888" y="404664"/>
            <a:ext cx="7886700" cy="4157811"/>
          </a:xfrm>
        </p:spPr>
        <p:txBody>
          <a:bodyPr/>
          <a:lstStyle/>
          <a:p>
            <a:r>
              <a:rPr lang="et-EE" altLang="et-EE" dirty="0"/>
              <a:t>			</a:t>
            </a:r>
          </a:p>
        </p:txBody>
      </p:sp>
      <p:sp>
        <p:nvSpPr>
          <p:cNvPr id="23555" name="Teksti kohatäide 2"/>
          <p:cNvSpPr>
            <a:spLocks noGrp="1"/>
          </p:cNvSpPr>
          <p:nvPr>
            <p:ph type="body" idx="1"/>
          </p:nvPr>
        </p:nvSpPr>
        <p:spPr>
          <a:xfrm>
            <a:off x="623888" y="2564905"/>
            <a:ext cx="7886700" cy="3524746"/>
          </a:xfrm>
        </p:spPr>
        <p:txBody>
          <a:bodyPr/>
          <a:lstStyle/>
          <a:p>
            <a:pPr algn="ctr"/>
            <a:endParaRPr lang="et-EE" altLang="et-EE" sz="5400" b="1" dirty="0"/>
          </a:p>
          <a:p>
            <a:pPr algn="ctr"/>
            <a:r>
              <a:rPr lang="et-EE" altLang="et-EE" sz="5400" b="1" dirty="0"/>
              <a:t>		</a:t>
            </a:r>
          </a:p>
          <a:p>
            <a:pPr algn="ctr"/>
            <a:r>
              <a:rPr lang="et-EE" altLang="et-EE" sz="5400" b="1" dirty="0"/>
              <a:t>				AITÄH!</a:t>
            </a:r>
          </a:p>
          <a:p>
            <a:pPr algn="ctr"/>
            <a:endParaRPr lang="et-EE" alt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i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t-EE" altLang="et-EE" sz="3600" b="1" dirty="0"/>
              <a:t>PÕHISEADUS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63268" y="1124744"/>
            <a:ext cx="7772400" cy="57332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 dirty="0"/>
              <a:t> </a:t>
            </a:r>
            <a:r>
              <a:rPr lang="et-EE" sz="2000" dirty="0"/>
              <a:t>-  ÜLDSÄTTED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PÕHIÕIGUSED, VABADUSED JA KOHUSTUSED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RAHVAS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RIIGIKOGU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VABARIIGI PRESIDENT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VABARIIGI VALITSUS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SEADUSANDLUS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RAHANDUS JA RIIGIEELARVE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VÄLISSUHTED JA VÄLISLEPINGUD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RIIGIKAITSE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RIIGIKONTROLL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ÕIGUSKANTSLER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KOHUS 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KOHALIK OMAVALITSUS</a:t>
            </a:r>
          </a:p>
          <a:p>
            <a:pPr>
              <a:buFontTx/>
              <a:buChar char="-"/>
              <a:defRPr/>
            </a:pPr>
            <a:r>
              <a:rPr lang="et-EE" sz="2000" dirty="0"/>
              <a:t>PS MUUTMINE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i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t-EE" altLang="et-EE" sz="3600" b="1" dirty="0"/>
              <a:t>KOHTUSÜSTEEM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124745"/>
            <a:ext cx="7772400" cy="57332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 dirty="0"/>
              <a:t> 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dirty="0"/>
              <a:t>			</a:t>
            </a:r>
            <a:r>
              <a:rPr lang="et-EE" sz="2800" b="1" dirty="0"/>
              <a:t>RIIGIKOHUS</a:t>
            </a:r>
            <a:r>
              <a:rPr lang="et-EE" sz="2800" dirty="0"/>
              <a:t> </a:t>
            </a:r>
          </a:p>
          <a:p>
            <a:pPr marL="0" indent="0">
              <a:buNone/>
              <a:defRPr/>
            </a:pPr>
            <a:r>
              <a:rPr lang="et-EE" sz="2800" dirty="0"/>
              <a:t>			      (Tartu)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dirty="0"/>
              <a:t>		   </a:t>
            </a:r>
            <a:r>
              <a:rPr lang="et-EE" sz="2800" b="1" dirty="0"/>
              <a:t>RINGKONNAKOHTUD </a:t>
            </a:r>
            <a:r>
              <a:rPr lang="et-EE" sz="2800" dirty="0"/>
              <a:t>(2)</a:t>
            </a:r>
          </a:p>
          <a:p>
            <a:pPr marL="0" indent="0">
              <a:buNone/>
              <a:defRPr/>
            </a:pPr>
            <a:r>
              <a:rPr lang="et-EE" sz="2800" dirty="0"/>
              <a:t>		          (Tallinn ja Tartu)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b="1" dirty="0"/>
              <a:t>HALDUSKOHTUD</a:t>
            </a:r>
            <a:r>
              <a:rPr lang="et-EE" sz="2800" dirty="0"/>
              <a:t> (2)		</a:t>
            </a:r>
            <a:r>
              <a:rPr lang="et-EE" sz="2800" b="1" dirty="0"/>
              <a:t>MAAKOHTUD</a:t>
            </a:r>
            <a:r>
              <a:rPr lang="et-EE" sz="2800" dirty="0"/>
              <a:t> (4)</a:t>
            </a:r>
          </a:p>
          <a:p>
            <a:pPr marL="0" indent="0">
              <a:buNone/>
              <a:defRPr/>
            </a:pPr>
            <a:r>
              <a:rPr lang="et-EE" sz="2400" dirty="0"/>
              <a:t>(Tallinna ja Tartu)</a:t>
            </a:r>
            <a:r>
              <a:rPr lang="et-EE" sz="2800" dirty="0"/>
              <a:t>			</a:t>
            </a:r>
            <a:r>
              <a:rPr lang="et-EE" sz="2000" dirty="0"/>
              <a:t>(Harju, Viru, Tartu, Pärnu)</a:t>
            </a:r>
          </a:p>
        </p:txBody>
      </p:sp>
    </p:spTree>
    <p:extLst>
      <p:ext uri="{BB962C8B-B14F-4D97-AF65-F5344CB8AC3E}">
        <p14:creationId xmlns:p14="http://schemas.microsoft.com/office/powerpoint/2010/main" val="27234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fsprok.just.sise\prokuser$\carol.merzin\My Documents\piirkonnad.jpg"/>
          <p:cNvPicPr>
            <a:picLocks noChangeAspect="1" noChangeArrowheads="1"/>
          </p:cNvPicPr>
          <p:nvPr/>
        </p:nvPicPr>
        <p:blipFill>
          <a:blip r:embed="rId3" cstate="print"/>
          <a:srcRect r="2674"/>
          <a:stretch>
            <a:fillRect/>
          </a:stretch>
        </p:blipFill>
        <p:spPr bwMode="auto">
          <a:xfrm>
            <a:off x="-73429" y="1"/>
            <a:ext cx="921742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09937-0673-4C52-8BED-88BF02966E0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07154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00496" y="150017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>
                <a:solidFill>
                  <a:schemeClr val="tx2"/>
                </a:solidFill>
              </a:rPr>
              <a:t>TALLINN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4328" y="155679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>
                <a:solidFill>
                  <a:schemeClr val="tx2"/>
                </a:solidFill>
              </a:rPr>
              <a:t>JÕHVI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240" y="378904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>
                <a:solidFill>
                  <a:schemeClr val="tx2"/>
                </a:solidFill>
              </a:rPr>
              <a:t>TARTU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3933056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>
                <a:solidFill>
                  <a:schemeClr val="tx2"/>
                </a:solidFill>
              </a:rPr>
              <a:t>PÄRNU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780782"/>
            <a:ext cx="5500694" cy="1077218"/>
          </a:xfrm>
          <a:prstGeom prst="rect">
            <a:avLst/>
          </a:prstGeom>
          <a:gradFill>
            <a:gsLst>
              <a:gs pos="0">
                <a:srgbClr val="FFEFD1">
                  <a:alpha val="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5875" cap="rnd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2"/>
            </a:extrusionClr>
          </a:sp3d>
        </p:spPr>
        <p:txBody>
          <a:bodyPr wrap="square" rtlCol="0">
            <a:spAutoFit/>
          </a:bodyPr>
          <a:lstStyle/>
          <a:p>
            <a:r>
              <a:rPr lang="et-EE" sz="1200" dirty="0">
                <a:solidFill>
                  <a:srgbClr val="FF0000"/>
                </a:solidFill>
              </a:rPr>
              <a:t>              </a:t>
            </a:r>
          </a:p>
          <a:p>
            <a:endParaRPr lang="et-EE" sz="1200" dirty="0">
              <a:solidFill>
                <a:srgbClr val="FF0000"/>
              </a:solidFill>
            </a:endParaRPr>
          </a:p>
          <a:p>
            <a:r>
              <a:rPr lang="et-EE" sz="1200" dirty="0">
                <a:solidFill>
                  <a:srgbClr val="FF0000"/>
                </a:solidFill>
              </a:rPr>
              <a:t>               </a:t>
            </a:r>
            <a:r>
              <a:rPr lang="et-EE" sz="1200" b="1" dirty="0">
                <a:solidFill>
                  <a:schemeClr val="accent1">
                    <a:lumMod val="75000"/>
                  </a:schemeClr>
                </a:solidFill>
              </a:rPr>
              <a:t>RIIGIPROKURATUUR                RINGKONNAPROKURATUUR</a:t>
            </a:r>
          </a:p>
          <a:p>
            <a:endParaRPr lang="et-EE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sz="12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t-EE" sz="1600" b="1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t-EE" sz="1600" dirty="0">
                <a:solidFill>
                  <a:srgbClr val="FF0000"/>
                </a:solidFill>
                <a:sym typeface="Wingdings 2"/>
              </a:rPr>
              <a:t></a:t>
            </a:r>
            <a:r>
              <a:rPr lang="et-EE" sz="1200" b="1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t-EE" sz="1200" b="1" dirty="0">
                <a:solidFill>
                  <a:schemeClr val="accent1">
                    <a:lumMod val="75000"/>
                  </a:schemeClr>
                </a:solidFill>
              </a:rPr>
              <a:t>PROKURÖRID</a:t>
            </a:r>
            <a:endParaRPr lang="et-E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6093296"/>
            <a:ext cx="3636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stkülik 24"/>
          <p:cNvSpPr/>
          <p:nvPr/>
        </p:nvSpPr>
        <p:spPr>
          <a:xfrm>
            <a:off x="8409736" y="928670"/>
            <a:ext cx="73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sym typeface="Wingdings 2"/>
              </a:rPr>
              <a:t>Narva</a:t>
            </a:r>
            <a:r>
              <a:rPr lang="et-EE" sz="1600" dirty="0">
                <a:solidFill>
                  <a:srgbClr val="FF0000"/>
                </a:solidFill>
                <a:sym typeface="Wingdings 2"/>
              </a:rPr>
              <a:t> </a:t>
            </a:r>
          </a:p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   </a:t>
            </a:r>
            <a:endParaRPr lang="et-EE" sz="1600" dirty="0"/>
          </a:p>
        </p:txBody>
      </p:sp>
      <p:sp>
        <p:nvSpPr>
          <p:cNvPr id="27" name="Ristkülik 26"/>
          <p:cNvSpPr/>
          <p:nvPr/>
        </p:nvSpPr>
        <p:spPr>
          <a:xfrm>
            <a:off x="6084168" y="1052736"/>
            <a:ext cx="121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sym typeface="Wingdings 2"/>
              </a:rPr>
              <a:t>Rakvere</a:t>
            </a:r>
            <a:r>
              <a:rPr lang="et-EE" sz="1600" dirty="0">
                <a:solidFill>
                  <a:srgbClr val="FF0000"/>
                </a:solidFill>
                <a:sym typeface="Wingdings 2"/>
              </a:rPr>
              <a:t> </a:t>
            </a:r>
          </a:p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   </a:t>
            </a:r>
            <a:endParaRPr lang="et-EE" sz="1600" dirty="0"/>
          </a:p>
        </p:txBody>
      </p:sp>
      <p:sp>
        <p:nvSpPr>
          <p:cNvPr id="28" name="Ristkülik 27"/>
          <p:cNvSpPr/>
          <p:nvPr/>
        </p:nvSpPr>
        <p:spPr>
          <a:xfrm>
            <a:off x="3995936" y="220486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sym typeface="Wingdings 2"/>
              </a:rPr>
              <a:t>Rapla</a:t>
            </a:r>
            <a:endParaRPr lang="et-EE" sz="1200" dirty="0">
              <a:solidFill>
                <a:srgbClr val="FF0000"/>
              </a:solidFill>
              <a:sym typeface="Wingdings 2"/>
            </a:endParaRPr>
          </a:p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   </a:t>
            </a:r>
            <a:endParaRPr lang="et-EE" sz="1600" dirty="0"/>
          </a:p>
        </p:txBody>
      </p:sp>
      <p:sp>
        <p:nvSpPr>
          <p:cNvPr id="31" name="Ristkülik 30"/>
          <p:cNvSpPr/>
          <p:nvPr/>
        </p:nvSpPr>
        <p:spPr>
          <a:xfrm>
            <a:off x="5076056" y="400506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sym typeface="Wingdings 2"/>
              </a:rPr>
              <a:t>Viljandi</a:t>
            </a:r>
            <a:endParaRPr lang="et-EE" sz="1600" dirty="0">
              <a:solidFill>
                <a:srgbClr val="FF0000"/>
              </a:solidFill>
              <a:sym typeface="Wingdings 2"/>
            </a:endParaRPr>
          </a:p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   </a:t>
            </a:r>
            <a:endParaRPr lang="et-EE" sz="1600" dirty="0"/>
          </a:p>
        </p:txBody>
      </p:sp>
      <p:sp>
        <p:nvSpPr>
          <p:cNvPr id="33" name="Ristkülik 32"/>
          <p:cNvSpPr/>
          <p:nvPr/>
        </p:nvSpPr>
        <p:spPr>
          <a:xfrm>
            <a:off x="7092280" y="544522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200" dirty="0">
                <a:sym typeface="Wingdings 2"/>
              </a:rPr>
              <a:t>Võru</a:t>
            </a:r>
            <a:endParaRPr lang="et-EE" sz="1200" dirty="0">
              <a:solidFill>
                <a:srgbClr val="FF0000"/>
              </a:solidFill>
              <a:sym typeface="Wingdings 2"/>
            </a:endParaRPr>
          </a:p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   </a:t>
            </a:r>
            <a:endParaRPr lang="et-EE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28596" y="4286256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Kuressaare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43174" y="242886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</a:t>
            </a:r>
            <a:r>
              <a:rPr lang="et-EE" sz="1200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t-EE" sz="1200" dirty="0"/>
              <a:t>Haapsalu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43504" y="27146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</a:t>
            </a:r>
            <a:r>
              <a:rPr lang="et-EE" sz="1200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t-EE" sz="1200" dirty="0"/>
              <a:t>Paide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52" y="580526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 </a:t>
            </a:r>
            <a:r>
              <a:rPr lang="et-EE" sz="1200" dirty="0"/>
              <a:t>Valga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08304" y="501317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</a:t>
            </a:r>
            <a:r>
              <a:rPr lang="et-EE" sz="1200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t-EE" sz="1200" dirty="0"/>
              <a:t>Põlva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57950" y="307181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FF0000"/>
                </a:solidFill>
                <a:sym typeface="Wingdings 2"/>
              </a:rPr>
              <a:t></a:t>
            </a:r>
            <a:r>
              <a:rPr lang="et-EE" sz="1600" b="1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et-EE" sz="1200" dirty="0"/>
              <a:t>Jõgeva</a:t>
            </a:r>
          </a:p>
        </p:txBody>
      </p:sp>
      <p:sp>
        <p:nvSpPr>
          <p:cNvPr id="44" name="Ristkülik 43"/>
          <p:cNvSpPr/>
          <p:nvPr/>
        </p:nvSpPr>
        <p:spPr>
          <a:xfrm>
            <a:off x="857224" y="442913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>
                <a:solidFill>
                  <a:srgbClr val="FF0000"/>
                </a:solidFill>
                <a:sym typeface="Wingdings 2"/>
              </a:rPr>
              <a:t></a:t>
            </a:r>
            <a:endParaRPr lang="et-EE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221088"/>
            <a:ext cx="3636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142984"/>
            <a:ext cx="3636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077072"/>
            <a:ext cx="3636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196752"/>
            <a:ext cx="3636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4018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7772400" cy="57324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 dirty="0"/>
              <a:t> 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 marL="0" indent="0">
              <a:buNone/>
              <a:defRPr/>
            </a:pPr>
            <a:r>
              <a:rPr lang="et-EE" sz="2800" dirty="0"/>
              <a:t>			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789" r="5113" b="6614"/>
          <a:stretch/>
        </p:blipFill>
        <p:spPr>
          <a:xfrm>
            <a:off x="467544" y="692696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7772400" cy="57324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/>
              <a:t> </a:t>
            </a:r>
            <a:endParaRPr lang="et-EE" sz="2800"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3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820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i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t-EE" altLang="et-EE" sz="3600" b="1" dirty="0"/>
              <a:t>KARISTUSÕIGUS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124745"/>
            <a:ext cx="7772400" cy="57332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t-EE" sz="2800" dirty="0"/>
              <a:t>  </a:t>
            </a:r>
          </a:p>
          <a:p>
            <a:pPr>
              <a:buFontTx/>
              <a:buChar char="-"/>
              <a:defRPr/>
            </a:pPr>
            <a:r>
              <a:rPr lang="et-EE" sz="2800" dirty="0"/>
              <a:t>KARISTUSÕIGUS (Karistusseadustik)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i="1" dirty="0" err="1"/>
              <a:t>Nullum</a:t>
            </a:r>
            <a:r>
              <a:rPr lang="et-EE" sz="2800" i="1" dirty="0"/>
              <a:t> </a:t>
            </a:r>
            <a:r>
              <a:rPr lang="et-EE" sz="2800" i="1" dirty="0" err="1"/>
              <a:t>crimen</a:t>
            </a:r>
            <a:r>
              <a:rPr lang="et-EE" sz="2800" i="1" dirty="0"/>
              <a:t> sine </a:t>
            </a:r>
            <a:r>
              <a:rPr lang="et-EE" sz="2800" i="1" dirty="0" err="1"/>
              <a:t>lege</a:t>
            </a:r>
            <a:r>
              <a:rPr lang="et-EE" sz="2800" i="1" dirty="0"/>
              <a:t>, </a:t>
            </a:r>
            <a:r>
              <a:rPr lang="et-EE" sz="2800" i="1" dirty="0" err="1"/>
              <a:t>nulla</a:t>
            </a:r>
            <a:r>
              <a:rPr lang="et-EE" sz="2800" i="1" dirty="0"/>
              <a:t> poena sine </a:t>
            </a:r>
            <a:r>
              <a:rPr lang="et-EE" sz="2800" i="1" dirty="0" err="1"/>
              <a:t>lege</a:t>
            </a:r>
            <a:endParaRPr lang="et-EE" sz="2800" i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i="1" dirty="0"/>
              <a:t>In </a:t>
            </a:r>
            <a:r>
              <a:rPr lang="et-EE" sz="2800" i="1" dirty="0" err="1"/>
              <a:t>dubio</a:t>
            </a:r>
            <a:r>
              <a:rPr lang="et-EE" sz="2800" i="1" dirty="0"/>
              <a:t> </a:t>
            </a:r>
            <a:r>
              <a:rPr lang="et-EE" sz="2800" i="1" dirty="0" err="1"/>
              <a:t>pro</a:t>
            </a:r>
            <a:r>
              <a:rPr lang="et-EE" sz="2800" i="1" dirty="0"/>
              <a:t> reo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i="1" dirty="0" err="1"/>
              <a:t>Modus</a:t>
            </a:r>
            <a:r>
              <a:rPr lang="et-EE" sz="2800" i="1" dirty="0"/>
              <a:t> operandi</a:t>
            </a:r>
          </a:p>
          <a:p>
            <a:pPr marL="0" indent="0">
              <a:buNone/>
              <a:defRPr/>
            </a:pPr>
            <a:endParaRPr lang="et-EE" sz="2800" dirty="0"/>
          </a:p>
          <a:p>
            <a:pPr>
              <a:buFontTx/>
              <a:buChar char="-"/>
              <a:defRPr/>
            </a:pPr>
            <a:r>
              <a:rPr lang="et-EE" sz="2800" dirty="0"/>
              <a:t>KRIMINAALMENETLUS (Kriminaalmenetluse seadustik)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dirty="0" err="1"/>
              <a:t>Legaliteedi</a:t>
            </a:r>
            <a:r>
              <a:rPr lang="et-EE" sz="2800" dirty="0"/>
              <a:t> printsiip kohtueelses uurimises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t-EE" sz="2800" dirty="0"/>
              <a:t>Võistlev menetlus kohtus</a:t>
            </a:r>
          </a:p>
        </p:txBody>
      </p:sp>
    </p:spTree>
    <p:extLst>
      <p:ext uri="{BB962C8B-B14F-4D97-AF65-F5344CB8AC3E}">
        <p14:creationId xmlns:p14="http://schemas.microsoft.com/office/powerpoint/2010/main" val="2541914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AC062BB68FF243ADDE074450DF75EF" ma:contentTypeVersion="0" ma:contentTypeDescription="Loo uus dokument" ma:contentTypeScope="" ma:versionID="4c9459c787e2f9b696ec7518339955b2">
  <xsd:schema xmlns:xsd="http://www.w3.org/2001/XMLSchema" xmlns:p="http://schemas.microsoft.com/office/2006/metadata/properties" targetNamespace="http://schemas.microsoft.com/office/2006/metadata/properties" ma:root="true" ma:fieldsID="fc2ccef055eb827defe513884e00b2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 ma:readOnly="true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F08ED0A-660F-4DE6-83D9-C19ED565A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AD5E857-AF8C-4D10-BF98-A2F5A610BD99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569077-5038-4F28-85DF-51E1C100297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163</Words>
  <Application>Microsoft Office PowerPoint</Application>
  <PresentationFormat>Ekraaniseanss (4:3)</PresentationFormat>
  <Paragraphs>115</Paragraphs>
  <Slides>15</Slides>
  <Notes>8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Default Design</vt:lpstr>
      <vt:lpstr>PowerPointi esitlus</vt:lpstr>
      <vt:lpstr>PÕHISEADUS</vt:lpstr>
      <vt:lpstr>KOHTUSÜSTEEM</vt:lpstr>
      <vt:lpstr>PowerPointi esitlus</vt:lpstr>
      <vt:lpstr>PowerPointi esitlus</vt:lpstr>
      <vt:lpstr>PowerPointi esitlus</vt:lpstr>
      <vt:lpstr>PowerPointi esitlus</vt:lpstr>
      <vt:lpstr>PowerPointi esitlus</vt:lpstr>
      <vt:lpstr>KARISTUSÕIGUS</vt:lpstr>
      <vt:lpstr>PROKURÖR</vt:lpstr>
      <vt:lpstr>PowerPointi esitlus</vt:lpstr>
      <vt:lpstr>PowerPointi esitlus</vt:lpstr>
      <vt:lpstr>PowerPointi esitlus</vt:lpstr>
      <vt:lpstr>KUI ON HUVI</vt:lpstr>
      <vt:lpstr>   </vt:lpstr>
    </vt:vector>
  </TitlesOfParts>
  <Company>Saar Graafika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 Saar</dc:creator>
  <cp:lastModifiedBy>Urmas Lekk</cp:lastModifiedBy>
  <cp:revision>143</cp:revision>
  <cp:lastPrinted>2016-10-14T07:26:48Z</cp:lastPrinted>
  <dcterms:created xsi:type="dcterms:W3CDTF">2008-04-01T09:26:52Z</dcterms:created>
  <dcterms:modified xsi:type="dcterms:W3CDTF">2017-11-09T17:21:13Z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</Properties>
</file>